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6" r:id="rId5"/>
    <p:sldId id="257" r:id="rId6"/>
  </p:sldIdLst>
  <p:sldSz cx="7772400" cy="10058400"/>
  <p:notesSz cx="6858000" cy="9144000"/>
  <p:embeddedFontLst>
    <p:embeddedFont>
      <p:font typeface="Arial Bold" panose="020B0704020202020204" pitchFamily="34" charset="0"/>
      <p:bold r:id="rId7"/>
    </p:embeddedFont>
    <p:embeddedFont>
      <p:font typeface="Montserrat" panose="00000500000000000000" pitchFamily="2" charset="0"/>
      <p:regular r:id="rId8"/>
      <p:bold r:id="rId9"/>
      <p:italic r:id="rId10"/>
    </p:embeddedFont>
    <p:embeddedFont>
      <p:font typeface="Montserrat Bold" panose="00000800000000000000" charset="0"/>
      <p:regular r:id="rId11"/>
      <p:bold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3CE3C3-7D64-45C3-A7B0-3EC83D2D78E6}" v="17" dt="2026-03-05T22:34:30.5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90" d="100"/>
          <a:sy n="90" d="100"/>
        </p:scale>
        <p:origin x="2604" y="-4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5.fntdata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font" Target="fonts/font4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3.fntdata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reeform 24"/>
          <p:cNvSpPr/>
          <p:nvPr/>
        </p:nvSpPr>
        <p:spPr>
          <a:xfrm>
            <a:off x="6719121" y="127357"/>
            <a:ext cx="852280" cy="852280"/>
          </a:xfrm>
          <a:custGeom>
            <a:avLst/>
            <a:gdLst/>
            <a:ahLst/>
            <a:cxnLst/>
            <a:rect l="l" t="t" r="r" b="b"/>
            <a:pathLst>
              <a:path w="852280" h="852280">
                <a:moveTo>
                  <a:pt x="0" y="0"/>
                </a:moveTo>
                <a:lnTo>
                  <a:pt x="852280" y="0"/>
                </a:lnTo>
                <a:lnTo>
                  <a:pt x="852280" y="852280"/>
                </a:lnTo>
                <a:lnTo>
                  <a:pt x="0" y="85228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5" name="Freeform 25"/>
          <p:cNvSpPr/>
          <p:nvPr/>
        </p:nvSpPr>
        <p:spPr>
          <a:xfrm>
            <a:off x="239631" y="179070"/>
            <a:ext cx="1103676" cy="931008"/>
          </a:xfrm>
          <a:custGeom>
            <a:avLst/>
            <a:gdLst/>
            <a:ahLst/>
            <a:cxnLst/>
            <a:rect l="l" t="t" r="r" b="b"/>
            <a:pathLst>
              <a:path w="1103676" h="931008">
                <a:moveTo>
                  <a:pt x="0" y="0"/>
                </a:moveTo>
                <a:lnTo>
                  <a:pt x="1103676" y="0"/>
                </a:lnTo>
                <a:lnTo>
                  <a:pt x="1103676" y="931007"/>
                </a:lnTo>
                <a:lnTo>
                  <a:pt x="0" y="93100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6" name="TextBox 26"/>
          <p:cNvSpPr txBox="1"/>
          <p:nvPr/>
        </p:nvSpPr>
        <p:spPr>
          <a:xfrm>
            <a:off x="761608" y="1408196"/>
            <a:ext cx="6075462" cy="2785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232"/>
              </a:lnSpc>
            </a:pPr>
            <a:r>
              <a:rPr lang="en-US" sz="2000" b="1">
                <a:solidFill>
                  <a:srgbClr val="231F2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Workflow Reset – Journey Mapping Worksheet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695652" y="2879313"/>
            <a:ext cx="39614" cy="2695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268"/>
              </a:lnSpc>
            </a:pPr>
            <a:r>
              <a:rPr lang="en-US" sz="1100">
                <a:solidFill>
                  <a:srgbClr val="343534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447307" y="1869029"/>
            <a:ext cx="6271814" cy="17908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539"/>
              </a:lnSpc>
            </a:pPr>
            <a:r>
              <a:rPr lang="en-US" sz="1100" dirty="0">
                <a:solidFill>
                  <a:srgbClr val="343534"/>
                </a:solidFill>
                <a:latin typeface="Montserrat"/>
                <a:ea typeface="Montserrat"/>
                <a:cs typeface="Montserrat"/>
                <a:sym typeface="Montserrat"/>
              </a:rPr>
              <a:t>Map one workflow, find friction and its root cause, and test one small improvement.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791469" y="3015483"/>
            <a:ext cx="36014" cy="2831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500"/>
              </a:lnSpc>
            </a:pPr>
            <a:r>
              <a:rPr lang="en-US" sz="1000">
                <a:solidFill>
                  <a:srgbClr val="1B1C1C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447307" y="3643176"/>
            <a:ext cx="2666554" cy="3352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00"/>
              </a:lnSpc>
            </a:pPr>
            <a:r>
              <a:rPr lang="en-US" sz="1200" b="1" dirty="0">
                <a:solidFill>
                  <a:srgbClr val="004151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2) Map the journey (headline level)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2037287" y="4091122"/>
            <a:ext cx="32414" cy="2586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250"/>
              </a:lnSpc>
            </a:pPr>
            <a:r>
              <a:rPr lang="en-US" sz="900" b="1">
                <a:solidFill>
                  <a:srgbClr val="004151"/>
                </a:solidFill>
                <a:latin typeface="Arial Bold"/>
                <a:ea typeface="Arial Bold"/>
                <a:cs typeface="Arial Bold"/>
                <a:sym typeface="Arial Bold"/>
              </a:rPr>
              <a:t> 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447307" y="2231613"/>
            <a:ext cx="6703050" cy="6215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679"/>
              </a:lnSpc>
            </a:pPr>
            <a:r>
              <a:rPr lang="en-US" sz="1200" dirty="0">
                <a:solidFill>
                  <a:srgbClr val="004151"/>
                </a:solidFill>
                <a:latin typeface="Montserrat"/>
                <a:ea typeface="Montserrat"/>
                <a:cs typeface="Montserrat"/>
                <a:sym typeface="Montserrat"/>
              </a:rPr>
              <a:t>1</a:t>
            </a:r>
            <a:r>
              <a:rPr lang="en-US" sz="1200" b="1" dirty="0">
                <a:solidFill>
                  <a:srgbClr val="004151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)</a:t>
            </a:r>
            <a:r>
              <a:rPr lang="en-US" sz="12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</a:t>
            </a:r>
            <a:r>
              <a:rPr lang="en-US" sz="1200" b="1" dirty="0">
                <a:solidFill>
                  <a:srgbClr val="004151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Choose</a:t>
            </a:r>
            <a:r>
              <a:rPr lang="en-US" sz="12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</a:t>
            </a:r>
            <a:r>
              <a:rPr lang="en-US" sz="1200" b="1" dirty="0">
                <a:solidFill>
                  <a:srgbClr val="004151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your</a:t>
            </a:r>
            <a:r>
              <a:rPr lang="en-US" sz="12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</a:t>
            </a:r>
            <a:r>
              <a:rPr lang="en-US" sz="1200" b="1" dirty="0">
                <a:solidFill>
                  <a:srgbClr val="004151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workflow</a:t>
            </a:r>
            <a:r>
              <a:rPr lang="en-US" sz="12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</a:t>
            </a:r>
            <a:r>
              <a:rPr lang="en-US" sz="1200" b="1" dirty="0">
                <a:solidFill>
                  <a:srgbClr val="004151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(keep</a:t>
            </a:r>
            <a:r>
              <a:rPr lang="en-US" sz="12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</a:t>
            </a:r>
            <a:r>
              <a:rPr lang="en-US" sz="1200" b="1" dirty="0">
                <a:solidFill>
                  <a:srgbClr val="004151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it</a:t>
            </a:r>
            <a:r>
              <a:rPr lang="en-US" sz="12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</a:t>
            </a:r>
            <a:r>
              <a:rPr lang="en-US" sz="1200" b="1" dirty="0">
                <a:solidFill>
                  <a:srgbClr val="004151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small)</a:t>
            </a:r>
          </a:p>
          <a:p>
            <a:pPr algn="l">
              <a:lnSpc>
                <a:spcPts val="1679"/>
              </a:lnSpc>
            </a:pPr>
            <a:endParaRPr lang="en-US" sz="1200" b="1" dirty="0">
              <a:solidFill>
                <a:srgbClr val="004151"/>
              </a:solidFill>
              <a:latin typeface="Montserrat Bold"/>
              <a:ea typeface="Montserrat Bold"/>
              <a:cs typeface="Montserrat Bold"/>
              <a:sym typeface="Montserrat Bold"/>
            </a:endParaRPr>
          </a:p>
          <a:p>
            <a:pPr algn="l">
              <a:lnSpc>
                <a:spcPts val="1600"/>
              </a:lnSpc>
            </a:pPr>
            <a:r>
              <a:rPr lang="en-US" sz="1000" b="1" dirty="0">
                <a:solidFill>
                  <a:srgbClr val="1B1C1C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Workflow</a:t>
            </a:r>
            <a:r>
              <a:rPr lang="en-US" sz="10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</a:t>
            </a:r>
            <a:r>
              <a:rPr lang="en-US" sz="1000" b="1" dirty="0">
                <a:solidFill>
                  <a:srgbClr val="1B1C1C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name: </a:t>
            </a:r>
            <a:r>
              <a:rPr lang="en-US" sz="1000" dirty="0">
                <a:latin typeface="Montserrat Bold"/>
                <a:ea typeface="Montserrat Bold"/>
                <a:cs typeface="Montserrat Bold"/>
                <a:sym typeface="Montserrat Bold"/>
              </a:rPr>
              <a:t>________________________________________________________________________________________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495175" y="3101208"/>
            <a:ext cx="3380988" cy="1855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600"/>
              </a:lnSpc>
            </a:pPr>
            <a:r>
              <a:rPr lang="en-US" sz="1000" b="1" dirty="0">
                <a:solidFill>
                  <a:srgbClr val="1B1C1C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From</a:t>
            </a:r>
            <a:r>
              <a:rPr lang="en-US" sz="10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</a:t>
            </a:r>
            <a:r>
              <a:rPr lang="en-US" sz="1000" b="1" dirty="0">
                <a:solidFill>
                  <a:srgbClr val="1B1C1C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(start</a:t>
            </a:r>
            <a:r>
              <a:rPr lang="en-US" sz="1000" dirty="0">
                <a:solidFill>
                  <a:srgbClr val="1B1C1C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):________________________________________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3896238" y="3120258"/>
            <a:ext cx="3180510" cy="1663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400"/>
              </a:lnSpc>
            </a:pPr>
            <a:r>
              <a:rPr lang="en-US" sz="1000" b="1" dirty="0">
                <a:solidFill>
                  <a:srgbClr val="1B1C1C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To (end):_</a:t>
            </a:r>
            <a:r>
              <a:rPr lang="en-US" sz="1000" dirty="0">
                <a:latin typeface="Montserrat Bold"/>
                <a:ea typeface="Montserrat Bold"/>
                <a:cs typeface="Montserrat Bold"/>
                <a:sym typeface="Montserrat Bold"/>
              </a:rPr>
              <a:t>________________________________________</a:t>
            </a:r>
            <a:endParaRPr lang="en-US" sz="1000" b="1" dirty="0">
              <a:solidFill>
                <a:srgbClr val="1B1C1C"/>
              </a:solidFill>
              <a:latin typeface="Montserrat Bold"/>
              <a:ea typeface="Montserrat Bold"/>
              <a:cs typeface="Montserrat Bold"/>
              <a:sym typeface="Montserrat Bold"/>
            </a:endParaRPr>
          </a:p>
        </p:txBody>
      </p:sp>
      <p:sp>
        <p:nvSpPr>
          <p:cNvPr id="35" name="TextBox 35"/>
          <p:cNvSpPr txBox="1"/>
          <p:nvPr/>
        </p:nvSpPr>
        <p:spPr>
          <a:xfrm>
            <a:off x="495175" y="3403379"/>
            <a:ext cx="5314057" cy="1485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260"/>
              </a:lnSpc>
            </a:pPr>
            <a:r>
              <a:rPr lang="en-US" sz="900">
                <a:solidFill>
                  <a:srgbClr val="4A4B4B"/>
                </a:solidFill>
                <a:latin typeface="Montserrat"/>
                <a:ea typeface="Montserrat"/>
                <a:cs typeface="Montserrat"/>
                <a:sym typeface="Montserrat"/>
              </a:rPr>
              <a:t>Tip: Choose something you do regularly with at least one handoff. If it feels too big, narrow it. 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495175" y="8638371"/>
            <a:ext cx="6723007" cy="54060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20"/>
              </a:lnSpc>
            </a:pPr>
            <a:r>
              <a:rPr lang="en-US" sz="80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*Friction scoring (1-3 for each/9 total points possible): </a:t>
            </a:r>
          </a:p>
          <a:p>
            <a:pPr algn="l">
              <a:lnSpc>
                <a:spcPts val="1120"/>
              </a:lnSpc>
            </a:pPr>
            <a:r>
              <a:rPr lang="en-US" sz="80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1. How often does it happen? </a:t>
            </a:r>
          </a:p>
          <a:p>
            <a:pPr algn="l">
              <a:lnSpc>
                <a:spcPts val="1120"/>
              </a:lnSpc>
            </a:pPr>
            <a:r>
              <a:rPr lang="en-US" sz="80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2. How much does it affect people? </a:t>
            </a:r>
          </a:p>
          <a:p>
            <a:pPr algn="l">
              <a:lnSpc>
                <a:spcPts val="1120"/>
              </a:lnSpc>
              <a:spcBef>
                <a:spcPct val="0"/>
              </a:spcBef>
            </a:pPr>
            <a:r>
              <a:rPr lang="en-US" sz="80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3. How easy would it be to improve?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761608" y="9681210"/>
            <a:ext cx="5957513" cy="1981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Kindworks Consulting, LLC  I   kindworksco.com  I info@kindworksco.com</a:t>
            </a:r>
          </a:p>
        </p:txBody>
      </p:sp>
      <p:graphicFrame>
        <p:nvGraphicFramePr>
          <p:cNvPr id="49" name="Table 48">
            <a:extLst>
              <a:ext uri="{FF2B5EF4-FFF2-40B4-BE49-F238E27FC236}">
                <a16:creationId xmlns:a16="http://schemas.microsoft.com/office/drawing/2014/main" id="{840EE574-EA86-825C-0AF5-EE8105C58A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4676605"/>
              </p:ext>
            </p:extLst>
          </p:nvPr>
        </p:nvGraphicFramePr>
        <p:xfrm>
          <a:off x="427349" y="4112128"/>
          <a:ext cx="6723008" cy="44229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01451">
                  <a:extLst>
                    <a:ext uri="{9D8B030D-6E8A-4147-A177-3AD203B41FA5}">
                      <a16:colId xmlns:a16="http://schemas.microsoft.com/office/drawing/2014/main" val="125283015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4215347607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1631776563"/>
                    </a:ext>
                  </a:extLst>
                </a:gridCol>
                <a:gridCol w="1359157">
                  <a:extLst>
                    <a:ext uri="{9D8B030D-6E8A-4147-A177-3AD203B41FA5}">
                      <a16:colId xmlns:a16="http://schemas.microsoft.com/office/drawing/2014/main" val="888250309"/>
                    </a:ext>
                  </a:extLst>
                </a:gridCol>
              </a:tblGrid>
              <a:tr h="552864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Montserrat" panose="00000500000000000000" pitchFamily="2" charset="0"/>
                        </a:rPr>
                        <a:t>Stage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Montserrat" panose="00000500000000000000" pitchFamily="2" charset="0"/>
                        </a:rPr>
                        <a:t>What happens</a:t>
                      </a:r>
                    </a:p>
                    <a:p>
                      <a:pPr algn="ctr"/>
                      <a:r>
                        <a:rPr lang="en-US" sz="900" b="1" dirty="0">
                          <a:latin typeface="Montserrat" panose="00000500000000000000" pitchFamily="2" charset="0"/>
                        </a:rPr>
                        <a:t>(1-2 bullets)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Montserrat" panose="00000500000000000000" pitchFamily="2" charset="0"/>
                        </a:rPr>
                        <a:t>Who and what’s included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Montserrat" panose="00000500000000000000" pitchFamily="2" charset="0"/>
                        </a:rPr>
                        <a:t>Friction</a:t>
                      </a:r>
                    </a:p>
                    <a:p>
                      <a:pPr algn="ctr"/>
                      <a:r>
                        <a:rPr lang="en-US" sz="900" b="1" dirty="0">
                          <a:latin typeface="Montserrat" panose="00000500000000000000" pitchFamily="2" charset="0"/>
                        </a:rPr>
                        <a:t>(*hard *wait *redo)</a:t>
                      </a:r>
                    </a:p>
                    <a:p>
                      <a:pPr algn="ctr"/>
                      <a:r>
                        <a:rPr lang="en-US" sz="900" b="1" dirty="0">
                          <a:latin typeface="Montserrat" panose="00000500000000000000" pitchFamily="2" charset="0"/>
                        </a:rPr>
                        <a:t>*Score 0/9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8505719"/>
                  </a:ext>
                </a:extLst>
              </a:tr>
              <a:tr h="552864">
                <a:tc>
                  <a:txBody>
                    <a:bodyPr/>
                    <a:lstStyle/>
                    <a:p>
                      <a:r>
                        <a:rPr lang="en-US" sz="900" b="1" dirty="0">
                          <a:latin typeface="Montserrat" panose="00000500000000000000" pitchFamily="2" charset="0"/>
                        </a:rPr>
                        <a:t>Start/First Action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900" dirty="0">
                        <a:solidFill>
                          <a:schemeClr val="tx1"/>
                        </a:solidFill>
                        <a:latin typeface="Montserrat" panose="00000500000000000000" pitchFamily="2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900" dirty="0">
                        <a:solidFill>
                          <a:schemeClr val="tx1"/>
                        </a:solidFill>
                        <a:latin typeface="Montserrat" panose="00000500000000000000" pitchFamily="2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900" dirty="0">
                        <a:solidFill>
                          <a:schemeClr val="tx1"/>
                        </a:solidFill>
                        <a:latin typeface="Montserrat" panose="00000500000000000000" pitchFamily="2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0082288"/>
                  </a:ext>
                </a:extLst>
              </a:tr>
              <a:tr h="552864">
                <a:tc>
                  <a:txBody>
                    <a:bodyPr/>
                    <a:lstStyle/>
                    <a:p>
                      <a:r>
                        <a:rPr lang="en-US" sz="900" b="1" dirty="0">
                          <a:latin typeface="Montserrat" panose="00000500000000000000" pitchFamily="2" charset="0"/>
                        </a:rPr>
                        <a:t>Next Action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900" dirty="0">
                        <a:solidFill>
                          <a:schemeClr val="tx1"/>
                        </a:solidFill>
                        <a:latin typeface="Montserrat" panose="00000500000000000000" pitchFamily="2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900" dirty="0">
                        <a:solidFill>
                          <a:schemeClr val="tx1"/>
                        </a:solidFill>
                        <a:latin typeface="Montserrat" panose="00000500000000000000" pitchFamily="2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900" dirty="0">
                        <a:solidFill>
                          <a:schemeClr val="tx1"/>
                        </a:solidFill>
                        <a:latin typeface="Montserrat" panose="00000500000000000000" pitchFamily="2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5603324"/>
                  </a:ext>
                </a:extLst>
              </a:tr>
              <a:tr h="552864">
                <a:tc>
                  <a:txBody>
                    <a:bodyPr/>
                    <a:lstStyle/>
                    <a:p>
                      <a:r>
                        <a:rPr lang="en-US" sz="900" b="1" dirty="0">
                          <a:latin typeface="Montserrat" panose="00000500000000000000" pitchFamily="2" charset="0"/>
                        </a:rPr>
                        <a:t>Next Action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900" dirty="0">
                        <a:solidFill>
                          <a:schemeClr val="tx1"/>
                        </a:solidFill>
                        <a:latin typeface="Montserrat" panose="00000500000000000000" pitchFamily="2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900" dirty="0">
                        <a:solidFill>
                          <a:schemeClr val="tx1"/>
                        </a:solidFill>
                        <a:latin typeface="Montserrat" panose="00000500000000000000" pitchFamily="2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900" dirty="0">
                        <a:solidFill>
                          <a:schemeClr val="tx1"/>
                        </a:solidFill>
                        <a:latin typeface="Montserrat" panose="00000500000000000000" pitchFamily="2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9573169"/>
                  </a:ext>
                </a:extLst>
              </a:tr>
              <a:tr h="552864">
                <a:tc>
                  <a:txBody>
                    <a:bodyPr/>
                    <a:lstStyle/>
                    <a:p>
                      <a:r>
                        <a:rPr lang="en-US" sz="900" b="1" dirty="0">
                          <a:latin typeface="Montserrat" panose="00000500000000000000" pitchFamily="2" charset="0"/>
                        </a:rPr>
                        <a:t>Next Action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900" dirty="0">
                        <a:solidFill>
                          <a:schemeClr val="tx1"/>
                        </a:solidFill>
                        <a:latin typeface="Montserrat" panose="00000500000000000000" pitchFamily="2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900" dirty="0">
                        <a:solidFill>
                          <a:schemeClr val="tx1"/>
                        </a:solidFill>
                        <a:latin typeface="Montserrat" panose="00000500000000000000" pitchFamily="2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900" dirty="0">
                        <a:solidFill>
                          <a:schemeClr val="tx1"/>
                        </a:solidFill>
                        <a:latin typeface="Montserrat" panose="00000500000000000000" pitchFamily="2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4533382"/>
                  </a:ext>
                </a:extLst>
              </a:tr>
              <a:tr h="552864">
                <a:tc>
                  <a:txBody>
                    <a:bodyPr/>
                    <a:lstStyle/>
                    <a:p>
                      <a:r>
                        <a:rPr lang="en-US" sz="900" b="1" dirty="0">
                          <a:latin typeface="Montserrat" panose="00000500000000000000" pitchFamily="2" charset="0"/>
                        </a:rPr>
                        <a:t>Next Action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900" dirty="0">
                        <a:solidFill>
                          <a:schemeClr val="tx1"/>
                        </a:solidFill>
                        <a:latin typeface="Montserrat" panose="00000500000000000000" pitchFamily="2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900" dirty="0">
                        <a:solidFill>
                          <a:schemeClr val="tx1"/>
                        </a:solidFill>
                        <a:latin typeface="Montserrat" panose="00000500000000000000" pitchFamily="2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900" dirty="0">
                        <a:solidFill>
                          <a:schemeClr val="tx1"/>
                        </a:solidFill>
                        <a:latin typeface="Montserrat" panose="00000500000000000000" pitchFamily="2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5021371"/>
                  </a:ext>
                </a:extLst>
              </a:tr>
              <a:tr h="552864">
                <a:tc>
                  <a:txBody>
                    <a:bodyPr/>
                    <a:lstStyle/>
                    <a:p>
                      <a:r>
                        <a:rPr lang="en-US" sz="900" b="1" dirty="0">
                          <a:latin typeface="Montserrat" panose="00000500000000000000" pitchFamily="2" charset="0"/>
                        </a:rPr>
                        <a:t>Next Action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900" dirty="0">
                        <a:solidFill>
                          <a:schemeClr val="tx1"/>
                        </a:solidFill>
                        <a:latin typeface="Montserrat" panose="00000500000000000000" pitchFamily="2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900" dirty="0">
                        <a:solidFill>
                          <a:schemeClr val="tx1"/>
                        </a:solidFill>
                        <a:latin typeface="Montserrat" panose="00000500000000000000" pitchFamily="2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900" dirty="0">
                        <a:solidFill>
                          <a:schemeClr val="tx1"/>
                        </a:solidFill>
                        <a:latin typeface="Montserrat" panose="00000500000000000000" pitchFamily="2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861765"/>
                  </a:ext>
                </a:extLst>
              </a:tr>
              <a:tr h="552864">
                <a:tc>
                  <a:txBody>
                    <a:bodyPr/>
                    <a:lstStyle/>
                    <a:p>
                      <a:r>
                        <a:rPr lang="en-US" sz="900" b="1" dirty="0">
                          <a:latin typeface="Montserrat" panose="00000500000000000000" pitchFamily="2" charset="0"/>
                        </a:rPr>
                        <a:t>Finish/Completed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900" dirty="0">
                        <a:solidFill>
                          <a:schemeClr val="tx1"/>
                        </a:solidFill>
                        <a:latin typeface="Montserrat" panose="00000500000000000000" pitchFamily="2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900" dirty="0">
                        <a:solidFill>
                          <a:schemeClr val="tx1"/>
                        </a:solidFill>
                        <a:latin typeface="Montserrat" panose="00000500000000000000" pitchFamily="2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900" dirty="0">
                        <a:solidFill>
                          <a:schemeClr val="tx1"/>
                        </a:solidFill>
                        <a:latin typeface="Montserrat" panose="00000500000000000000" pitchFamily="2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67102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34207" y="7105510"/>
            <a:ext cx="6651666" cy="22076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862"/>
              </a:lnSpc>
            </a:pPr>
            <a:r>
              <a:rPr lang="en-US" sz="1200" b="1" dirty="0">
                <a:solidFill>
                  <a:srgbClr val="004151"/>
                </a:solidFill>
                <a:latin typeface="Montserrat"/>
                <a:ea typeface="Montserrat"/>
                <a:cs typeface="Montserrat"/>
                <a:sym typeface="Montserrat"/>
              </a:rPr>
              <a:t>5) Document your success measure, owner, and first next step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125308" y="8828334"/>
            <a:ext cx="36014" cy="1878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52"/>
              </a:lnSpc>
            </a:pPr>
            <a:r>
              <a:rPr lang="en-US" sz="1000">
                <a:solidFill>
                  <a:srgbClr val="1B1C1C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598050" y="4763086"/>
            <a:ext cx="5484348" cy="2688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352"/>
              </a:lnSpc>
            </a:pPr>
            <a:r>
              <a:rPr lang="en-US" sz="1200" b="1" dirty="0">
                <a:solidFill>
                  <a:srgbClr val="004151"/>
                </a:solidFill>
                <a:latin typeface="Montserrat"/>
                <a:ea typeface="Montserrat"/>
                <a:cs typeface="Montserrat"/>
                <a:sym typeface="Montserrat"/>
              </a:rPr>
              <a:t>4) Define your 2-week improvement experiment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598050" y="5185822"/>
            <a:ext cx="36014" cy="25454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248"/>
              </a:lnSpc>
            </a:pPr>
            <a:r>
              <a:rPr lang="en-US" sz="1000">
                <a:solidFill>
                  <a:srgbClr val="1B1C1C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598050" y="5126416"/>
            <a:ext cx="6015723" cy="1746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400"/>
              </a:lnSpc>
            </a:pPr>
            <a:r>
              <a:rPr lang="en-US" sz="1000" dirty="0">
                <a:solidFill>
                  <a:srgbClr val="1B1C1C"/>
                </a:solidFill>
                <a:latin typeface="Montserrat"/>
                <a:ea typeface="Montserrat"/>
                <a:cs typeface="Montserrat"/>
                <a:sym typeface="Montserrat"/>
              </a:rPr>
              <a:t>I will change _______, so I can improve _______,.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634207" y="480396"/>
            <a:ext cx="6457786" cy="2688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352"/>
              </a:lnSpc>
            </a:pPr>
            <a:r>
              <a:rPr lang="en-US" sz="1200" b="1" dirty="0">
                <a:solidFill>
                  <a:srgbClr val="004151"/>
                </a:solidFill>
                <a:latin typeface="Montserrat"/>
                <a:ea typeface="Montserrat"/>
                <a:cs typeface="Montserrat"/>
                <a:sym typeface="Montserrat"/>
              </a:rPr>
              <a:t>3) Pick the friction point with the highest score and understand its root cause. 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1050411" y="753887"/>
            <a:ext cx="36014" cy="25454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248"/>
              </a:lnSpc>
            </a:pPr>
            <a:r>
              <a:rPr lang="en-US" sz="1000">
                <a:solidFill>
                  <a:srgbClr val="1B1C1C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598050" y="2778170"/>
            <a:ext cx="5586872" cy="1746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400"/>
              </a:lnSpc>
            </a:pPr>
            <a:r>
              <a:rPr lang="en-US" sz="1000" dirty="0">
                <a:solidFill>
                  <a:srgbClr val="1B1C1C"/>
                </a:solidFill>
                <a:latin typeface="Montserrat"/>
                <a:ea typeface="Montserrat"/>
                <a:cs typeface="Montserrat"/>
                <a:sym typeface="Montserrat"/>
              </a:rPr>
              <a:t>Why is it happening? Review your statement and ask why it happens 5 times. 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634207" y="830087"/>
            <a:ext cx="5979566" cy="1746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400"/>
              </a:lnSpc>
            </a:pPr>
            <a:r>
              <a:rPr lang="en-US" sz="1000">
                <a:solidFill>
                  <a:srgbClr val="1B1C1C"/>
                </a:solidFill>
                <a:latin typeface="Montserrat"/>
                <a:ea typeface="Montserrat"/>
                <a:cs typeface="Montserrat"/>
                <a:sym typeface="Montserrat"/>
              </a:rPr>
              <a:t>Write it out as a sentence: When _______ happens, we _______, and the result is _______.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634064" y="7411477"/>
            <a:ext cx="6015723" cy="1663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400"/>
              </a:lnSpc>
            </a:pPr>
            <a:r>
              <a:rPr lang="en-US" sz="1000" dirty="0">
                <a:solidFill>
                  <a:srgbClr val="1B1C1C"/>
                </a:solidFill>
                <a:latin typeface="Montserrat"/>
                <a:ea typeface="Montserrat"/>
                <a:cs typeface="Montserrat"/>
                <a:sym typeface="Montserrat"/>
              </a:rPr>
              <a:t>Owner: _______ First step:_______ Start date:_______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700938" y="9699287"/>
            <a:ext cx="5957513" cy="1981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Kindworks Consulting, LLC  I   kindworksco.com  I info@kindworksco.com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EEC4F47-1653-5F3F-289C-B5949F294767}"/>
              </a:ext>
            </a:extLst>
          </p:cNvPr>
          <p:cNvSpPr/>
          <p:nvPr/>
        </p:nvSpPr>
        <p:spPr>
          <a:xfrm>
            <a:off x="634064" y="1101823"/>
            <a:ext cx="6687823" cy="1582957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900" dirty="0">
              <a:solidFill>
                <a:schemeClr val="tx1"/>
              </a:solidFill>
              <a:latin typeface="Montserrat" panose="00000500000000000000" pitchFamily="2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4E786CF-7CEF-68D6-CA8C-355B94295255}"/>
              </a:ext>
            </a:extLst>
          </p:cNvPr>
          <p:cNvSpPr/>
          <p:nvPr/>
        </p:nvSpPr>
        <p:spPr>
          <a:xfrm>
            <a:off x="611652" y="3081543"/>
            <a:ext cx="6687823" cy="1582957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900" dirty="0">
              <a:solidFill>
                <a:schemeClr val="tx1"/>
              </a:solidFill>
              <a:latin typeface="Montserrat" panose="00000500000000000000" pitchFamily="2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68ADC77-1740-84B4-B488-EDEB958046F5}"/>
              </a:ext>
            </a:extLst>
          </p:cNvPr>
          <p:cNvSpPr/>
          <p:nvPr/>
        </p:nvSpPr>
        <p:spPr>
          <a:xfrm>
            <a:off x="598050" y="5393901"/>
            <a:ext cx="6687823" cy="1582957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dirty="0">
              <a:solidFill>
                <a:schemeClr val="tx1"/>
              </a:solidFill>
              <a:latin typeface="Montserrat" panose="00000500000000000000" pitchFamily="2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7CD17DF-C067-D494-9EA0-F5482B36EA51}"/>
              </a:ext>
            </a:extLst>
          </p:cNvPr>
          <p:cNvSpPr/>
          <p:nvPr/>
        </p:nvSpPr>
        <p:spPr>
          <a:xfrm>
            <a:off x="634064" y="7645356"/>
            <a:ext cx="6687823" cy="1582957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900" dirty="0">
              <a:solidFill>
                <a:schemeClr val="tx1"/>
              </a:solidFill>
              <a:latin typeface="Montserrat" panose="00000500000000000000" pitchFamily="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3d25feb-15cc-4dca-80a8-521a9428fb46">
      <Terms xmlns="http://schemas.microsoft.com/office/infopath/2007/PartnerControls"/>
    </lcf76f155ced4ddcb4097134ff3c332f>
    <TaxCatchAll xmlns="40b10d5f-5fcb-49d9-98fc-28dfc21cfd3a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6C2B03D678DF44E81B436966A4B0492" ma:contentTypeVersion="11" ma:contentTypeDescription="Create a new document." ma:contentTypeScope="" ma:versionID="b3d7051f3e8da35e570920d7e8aaedfd">
  <xsd:schema xmlns:xsd="http://www.w3.org/2001/XMLSchema" xmlns:xs="http://www.w3.org/2001/XMLSchema" xmlns:p="http://schemas.microsoft.com/office/2006/metadata/properties" xmlns:ns2="73d25feb-15cc-4dca-80a8-521a9428fb46" xmlns:ns3="40b10d5f-5fcb-49d9-98fc-28dfc21cfd3a" targetNamespace="http://schemas.microsoft.com/office/2006/metadata/properties" ma:root="true" ma:fieldsID="2e30d3bef08dba1c53ee29b4772b5a40" ns2:_="" ns3:_="">
    <xsd:import namespace="73d25feb-15cc-4dca-80a8-521a9428fb46"/>
    <xsd:import namespace="40b10d5f-5fcb-49d9-98fc-28dfc21cfd3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d25feb-15cc-4dca-80a8-521a9428fb4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9ecd5a6e-92e9-401f-8a23-812b586d13b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b10d5f-5fcb-49d9-98fc-28dfc21cfd3a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c580b28a-e704-49b5-80e4-eee4a1bcc655}" ma:internalName="TaxCatchAll" ma:showField="CatchAllData" ma:web="40b10d5f-5fcb-49d9-98fc-28dfc21cfd3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8A38CC0-7670-4B51-9B6A-CEB17E0D3D0B}">
  <ds:schemaRefs>
    <ds:schemaRef ds:uri="http://www.w3.org/XML/1998/namespace"/>
    <ds:schemaRef ds:uri="http://purl.org/dc/terms/"/>
    <ds:schemaRef ds:uri="http://purl.org/dc/dcmitype/"/>
    <ds:schemaRef ds:uri="http://schemas.microsoft.com/office/2006/metadata/properties"/>
    <ds:schemaRef ds:uri="40b10d5f-5fcb-49d9-98fc-28dfc21cfd3a"/>
    <ds:schemaRef ds:uri="http://schemas.microsoft.com/office/infopath/2007/PartnerControls"/>
    <ds:schemaRef ds:uri="73d25feb-15cc-4dca-80a8-521a9428fb46"/>
    <ds:schemaRef ds:uri="http://schemas.microsoft.com/office/2006/documentManagement/types"/>
    <ds:schemaRef ds:uri="http://schemas.openxmlformats.org/package/2006/metadata/core-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5EE9292D-9E80-488D-9A5F-A8F3BC0A809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CAB500-8AE1-4602-8E1C-619A0CBE8C5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3d25feb-15cc-4dca-80a8-521a9428fb46"/>
    <ds:schemaRef ds:uri="40b10d5f-5fcb-49d9-98fc-28dfc21cfd3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233</TotalTime>
  <Words>277</Words>
  <Application>Microsoft Office PowerPoint</Application>
  <PresentationFormat>Custom</PresentationFormat>
  <Paragraphs>42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Arial Bold</vt:lpstr>
      <vt:lpstr>Montserrat Bold</vt:lpstr>
      <vt:lpstr>Montserrat</vt:lpstr>
      <vt:lpstr>Calibri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Workflow_Reset_Journey_Mapping_Worksheet_NTEN.pdf</dc:title>
  <dc:creator>Melinda Partin</dc:creator>
  <cp:lastModifiedBy>Emily Fishkind</cp:lastModifiedBy>
  <cp:revision>2</cp:revision>
  <dcterms:created xsi:type="dcterms:W3CDTF">2006-08-16T00:00:00Z</dcterms:created>
  <dcterms:modified xsi:type="dcterms:W3CDTF">2026-03-10T03:44:31Z</dcterms:modified>
  <dc:identifier>DAHCwvvOrzs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0x01010006C2B03D678DF44E81B436966A4B0492</vt:lpwstr>
  </property>
  <property fmtid="{D5CDD505-2E9C-101B-9397-08002B2CF9AE}" pid="3" name="MediaServiceImageTags">
    <vt:lpwstr/>
  </property>
</Properties>
</file>